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9" r:id="rId3"/>
    <p:sldId id="271" r:id="rId4"/>
    <p:sldId id="272" r:id="rId5"/>
    <p:sldId id="264" r:id="rId6"/>
    <p:sldId id="265" r:id="rId7"/>
    <p:sldId id="266" r:id="rId8"/>
    <p:sldId id="267" r:id="rId9"/>
    <p:sldId id="268" r:id="rId10"/>
    <p:sldId id="256" r:id="rId11"/>
    <p:sldId id="257" r:id="rId12"/>
    <p:sldId id="258" r:id="rId13"/>
    <p:sldId id="262" r:id="rId14"/>
    <p:sldId id="263" r:id="rId15"/>
    <p:sldId id="273" r:id="rId16"/>
    <p:sldId id="270" r:id="rId17"/>
    <p:sldId id="274" r:id="rId18"/>
    <p:sldId id="282" r:id="rId19"/>
    <p:sldId id="291" r:id="rId20"/>
    <p:sldId id="283" r:id="rId21"/>
    <p:sldId id="278" r:id="rId22"/>
    <p:sldId id="290" r:id="rId23"/>
    <p:sldId id="279" r:id="rId24"/>
    <p:sldId id="281" r:id="rId25"/>
    <p:sldId id="288" r:id="rId26"/>
    <p:sldId id="289" r:id="rId27"/>
    <p:sldId id="287" r:id="rId28"/>
    <p:sldId id="286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67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BE6EE-388A-480B-9B83-D81D9B641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03495-B34A-42FC-B30C-CFA815417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3FD67-C3E5-455F-B52E-B4B26CD41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DAF78-8B6E-4D7E-B688-B1D0A3267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BD01-0B00-4F44-81F4-741BD8FD4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1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36E0-FC11-4038-95F4-03D5CC61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D6049-998D-4CA5-B618-97EAC81DA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AF1E7-6CC6-4F23-80EA-3ED8C159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1F47A-4A4D-4422-97DB-6738C24D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07847-7FC8-451F-8FB5-D28410BA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2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DC419-470C-4EC0-8CEF-2354A68DF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244DA-7726-4171-B7D3-EF17C7F6F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ABDB6-70F7-40AF-A781-F2762188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41AAE-88FC-46DB-8392-AABF02FC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B11AB-51D7-489B-BB59-B6814CA4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14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093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1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110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50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77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48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6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2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5D1E-F1C7-4E16-8E60-E3CF5E0A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75DD3-71A4-4260-BC9B-4A82246B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F0C81-CFF2-4E76-B68B-D7EFD456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9EB74-24EA-4D01-8827-B74E1794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5BA44-4291-4390-A438-B42E1EB48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98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88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46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95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8A67-333C-413C-BCAF-9DBA86C77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9D937-8661-40B7-B998-A3BDA1C91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4AA3B-9FB2-4211-A856-B43BAF3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35A8F-3AAE-4EE4-A704-37D70DF4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18D1D-8161-40EA-A83B-92814D23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89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393D-A251-465D-965F-46B12E8A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FCE0-A36E-46FB-B8ED-9161B4D38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BCDD0-AD2E-4808-AD0F-339291B59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DC6D2-2400-49B2-B47A-43FAB01D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5F36F-C7EC-4A98-8CE2-926391E1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73BCC-68D2-484E-B0AB-993F3DE0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A880-83A5-423E-AD72-024E9BE9A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3FFD2-248B-4C62-B1CB-F92430721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D6424-B14C-4FA0-BFF5-DE1870589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16B1C-13DB-4641-A117-476395F50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D79BE-39BB-4FEA-BC23-71A75C808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DB8C3F-4A4E-432B-AD8E-2EA6A5AE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66D68-B01D-45FE-B1C8-957EE512D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80D7B6-204B-4507-B56B-82C42475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4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11C3-A109-4E2A-B80B-5F59FB05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68D3E-D695-4399-A605-73248BB8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3FF0F-85EA-4398-AAEB-ED6ADA85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52239-7310-46F3-A901-DBC81EB27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2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439B0-0B13-4080-91EE-4315438E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3B0CA-40D3-4742-8959-FC337B20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9AE8F-0386-4ED7-A009-43590B54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3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83C3-93C5-4D10-B658-723A5287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58CFD-6061-4D3B-91D2-F1DFB08B0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796D4-7C58-4DDE-A096-9E05621FC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674C1-5D2E-4DBB-803F-C895F4BF8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128C5-29E3-4B0B-96B4-2D8E142F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607E1-C6D4-4D57-BA25-8EB1908D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8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4272D-1F72-4040-AC3B-2B53AAB4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F49E2-2053-412A-A5C7-5D5EC6D34C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FD621-6163-4AD0-97C0-E41FC9574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4E154-2C86-425C-A88F-DFFB6FBF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73C67-7F55-4B09-A26D-670A81F2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FB17F-89C8-4C67-95FF-0BBDA40E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2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3A3E9A-4BBF-4769-9A4C-077E5ABA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DE5FF-C2DC-4413-9AAB-C66F96D46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68B4A-DD9F-4BE4-9ACE-F47ADC8D87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1D9FC-451A-4405-B39F-6B6F389F8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BE799-B09F-4EAF-9F5B-DF2BC881A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8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DD8A2B8-5C4C-4140-8ECD-908C5C324EE6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2EA2E03-5FF8-4750-BCA0-D6F4C35E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86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alphabet-x-abc-letter-150787/" TargetMode="External"/><Relationship Id="rId3" Type="http://schemas.openxmlformats.org/officeDocument/2006/relationships/audio" Target="../media/audio2.wav"/><Relationship Id="rId7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File:Yes_Check_Circle.svg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ism.org/class-in-crisis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eativity103.com/collections/RoadTrip/slides/roadtripPB101478.html" TargetMode="Externa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%E2%85%A9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r-letter-alphabet-alphabetically-1015546/" TargetMode="Externa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0478819@N08/23218256045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note-thumbtack-reminder-notes-34670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raph-data-growth-bar-chart-chart-16354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stopping-blood-pressure.blogspot.com/2012/01/taking-control-of-your-blood-pressure.html" TargetMode="Externa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isabelamd.wordpress.com/2012/04/14/esclarecimento-de-duvidas-teste-intermedio-de-filosofia/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life.ca/audio/andrew-fountain-bible-truth" TargetMode="Externa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cmint.com/install-git-to-create-and-share-your-own-projects-on-github-repository/" TargetMode="External"/><Relationship Id="rId3" Type="http://schemas.openxmlformats.org/officeDocument/2006/relationships/image" Target="../media/image40.gif"/><Relationship Id="rId7" Type="http://schemas.openxmlformats.org/officeDocument/2006/relationships/image" Target="../media/image42.jpeg"/><Relationship Id="rId2" Type="http://schemas.openxmlformats.org/officeDocument/2006/relationships/hyperlink" Target="https://github.com/brianjcurryjr/CHOP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R_(programming_language)" TargetMode="External"/><Relationship Id="rId5" Type="http://schemas.openxmlformats.org/officeDocument/2006/relationships/image" Target="../media/image41.png"/><Relationship Id="rId4" Type="http://schemas.openxmlformats.org/officeDocument/2006/relationships/hyperlink" Target="http://steelcitysportsfan.blogspot.com/2010_07_01_archiv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2015_Philadelphia_Phillies_seas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ightstart.blogspot.com/2013/01/johnny-come-lately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scienceandenvironment1.blogspot.com/" TargetMode="Externa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imageslive.co.uk/free_stock_image/math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dershipfreak.blog/2010/11/04/measuring-intangibles/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4B2F-74BB-4F46-93AB-4D57542D6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1947" y="758952"/>
            <a:ext cx="6323519" cy="4041648"/>
          </a:xfrm>
        </p:spPr>
        <p:txBody>
          <a:bodyPr>
            <a:normAutofit/>
          </a:bodyPr>
          <a:lstStyle/>
          <a:p>
            <a:r>
              <a:rPr lang="en-US"/>
              <a:t>Statistical Process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CD697-2CE0-4910-94F4-B4FF36198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1947" y="4800600"/>
            <a:ext cx="6323520" cy="1691640"/>
          </a:xfrm>
        </p:spPr>
        <p:txBody>
          <a:bodyPr>
            <a:normAutofit/>
          </a:bodyPr>
          <a:lstStyle/>
          <a:p>
            <a:r>
              <a:rPr lang="en-US"/>
              <a:t>Roberts Center for Pediatric Resarch </a:t>
            </a:r>
          </a:p>
          <a:p>
            <a:r>
              <a:rPr lang="en-US"/>
              <a:t>2/3/2020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F80B31-D942-4321-A7CC-3FF24C30A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68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E213B-0A4F-4E9E-9153-8B0C2D046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969" y="0"/>
            <a:ext cx="457200" cy="6858000"/>
          </a:xfrm>
          <a:prstGeom prst="rect">
            <a:avLst/>
          </a:pr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693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9B056-01E6-4485-9EEF-9AC8C2420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49"/>
          <a:stretch/>
        </p:blipFill>
        <p:spPr>
          <a:xfrm>
            <a:off x="0" y="824345"/>
            <a:ext cx="12192000" cy="455037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5EE2C29-8A25-4BC6-83C8-C366EF5BA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389411"/>
              </p:ext>
            </p:extLst>
          </p:nvPr>
        </p:nvGraphicFramePr>
        <p:xfrm>
          <a:off x="41880" y="5633634"/>
          <a:ext cx="10941763" cy="544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683">
                  <a:extLst>
                    <a:ext uri="{9D8B030D-6E8A-4147-A177-3AD203B41FA5}">
                      <a16:colId xmlns:a16="http://schemas.microsoft.com/office/drawing/2014/main" val="884863839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651278090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306154441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393479868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15443169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3306294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3692412044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648979308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3101609008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806486690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3854960355"/>
                    </a:ext>
                  </a:extLst>
                </a:gridCol>
              </a:tblGrid>
              <a:tr h="272009">
                <a:tc>
                  <a:txBody>
                    <a:bodyPr/>
                    <a:lstStyle/>
                    <a:p>
                      <a:r>
                        <a:rPr lang="en-US" sz="105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07777"/>
                  </a:ext>
                </a:extLst>
              </a:tr>
              <a:tr h="272009">
                <a:tc>
                  <a:txBody>
                    <a:bodyPr/>
                    <a:lstStyle/>
                    <a:p>
                      <a:r>
                        <a:rPr lang="en-US" sz="1050" dirty="0"/>
                        <a:t>Attempts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5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20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8">
            <a:extLst>
              <a:ext uri="{FF2B5EF4-FFF2-40B4-BE49-F238E27FC236}">
                <a16:creationId xmlns:a16="http://schemas.microsoft.com/office/drawing/2014/main" id="{BF4DDC2B-9447-46DF-A918-72B8415E1C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4F58E0-BC44-4050-9172-E2BE0563E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51"/>
          <a:stretch/>
        </p:blipFill>
        <p:spPr>
          <a:xfrm>
            <a:off x="0" y="824346"/>
            <a:ext cx="12192000" cy="452943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E9C8C0-1B47-4428-979C-F93B0D88B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99309"/>
              </p:ext>
            </p:extLst>
          </p:nvPr>
        </p:nvGraphicFramePr>
        <p:xfrm>
          <a:off x="41880" y="5633634"/>
          <a:ext cx="10941763" cy="544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683">
                  <a:extLst>
                    <a:ext uri="{9D8B030D-6E8A-4147-A177-3AD203B41FA5}">
                      <a16:colId xmlns:a16="http://schemas.microsoft.com/office/drawing/2014/main" val="884863839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651278090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306154441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393479868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15443169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23306294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3692412044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648979308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3101609008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806486690"/>
                    </a:ext>
                  </a:extLst>
                </a:gridCol>
                <a:gridCol w="978408">
                  <a:extLst>
                    <a:ext uri="{9D8B030D-6E8A-4147-A177-3AD203B41FA5}">
                      <a16:colId xmlns:a16="http://schemas.microsoft.com/office/drawing/2014/main" val="3854960355"/>
                    </a:ext>
                  </a:extLst>
                </a:gridCol>
              </a:tblGrid>
              <a:tr h="272009">
                <a:tc>
                  <a:txBody>
                    <a:bodyPr/>
                    <a:lstStyle/>
                    <a:p>
                      <a:r>
                        <a:rPr lang="en-US" sz="105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07777"/>
                  </a:ext>
                </a:extLst>
              </a:tr>
              <a:tr h="272009">
                <a:tc>
                  <a:txBody>
                    <a:bodyPr/>
                    <a:lstStyle/>
                    <a:p>
                      <a:r>
                        <a:rPr lang="en-US" sz="1050" dirty="0"/>
                        <a:t>Attempts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5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97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12BA8E-1F66-4B83-80A2-F34B52777C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6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8">
            <a:extLst>
              <a:ext uri="{FF2B5EF4-FFF2-40B4-BE49-F238E27FC236}">
                <a16:creationId xmlns:a16="http://schemas.microsoft.com/office/drawing/2014/main" id="{BF4DDC2B-9447-46DF-A918-72B8415E1C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4556EB-59F9-4694-B3A0-E79F5CFDA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14"/>
          <a:stretch/>
        </p:blipFill>
        <p:spPr>
          <a:xfrm>
            <a:off x="0" y="381000"/>
            <a:ext cx="12192000" cy="5363666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406F539-A5A4-4576-9C27-36A1A6688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553785"/>
              </p:ext>
            </p:extLst>
          </p:nvPr>
        </p:nvGraphicFramePr>
        <p:xfrm>
          <a:off x="125642" y="5794177"/>
          <a:ext cx="9753043" cy="816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683">
                  <a:extLst>
                    <a:ext uri="{9D8B030D-6E8A-4147-A177-3AD203B41FA5}">
                      <a16:colId xmlns:a16="http://schemas.microsoft.com/office/drawing/2014/main" val="884863839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2651278090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2306154441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393479868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215443169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23306294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3692412044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648979308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3101609008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806486690"/>
                    </a:ext>
                  </a:extLst>
                </a:gridCol>
                <a:gridCol w="859536">
                  <a:extLst>
                    <a:ext uri="{9D8B030D-6E8A-4147-A177-3AD203B41FA5}">
                      <a16:colId xmlns:a16="http://schemas.microsoft.com/office/drawing/2014/main" val="3854960355"/>
                    </a:ext>
                  </a:extLst>
                </a:gridCol>
              </a:tblGrid>
              <a:tr h="272009">
                <a:tc>
                  <a:txBody>
                    <a:bodyPr/>
                    <a:lstStyle/>
                    <a:p>
                      <a:r>
                        <a:rPr lang="en-US" sz="105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07777"/>
                  </a:ext>
                </a:extLst>
              </a:tr>
              <a:tr h="272009">
                <a:tc>
                  <a:txBody>
                    <a:bodyPr/>
                    <a:lstStyle/>
                    <a:p>
                      <a:r>
                        <a:rPr lang="en-US" sz="1050" dirty="0" err="1"/>
                        <a:t>Sucesses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271924"/>
                  </a:ext>
                </a:extLst>
              </a:tr>
              <a:tr h="272009">
                <a:tc>
                  <a:txBody>
                    <a:bodyPr/>
                    <a:lstStyle/>
                    <a:p>
                      <a:r>
                        <a:rPr lang="en-US" sz="1050" dirty="0"/>
                        <a:t>Attempts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55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64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12757-F576-4BB3-85FE-C7760B27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BFCC-1DFD-4E20-9DCA-20A878069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3"/>
            <a:ext cx="3363974" cy="34156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Binary Outcomes </a:t>
            </a:r>
          </a:p>
          <a:p>
            <a:r>
              <a:rPr lang="en-US" dirty="0"/>
              <a:t>Sample size not constant</a:t>
            </a:r>
          </a:p>
          <a:p>
            <a:r>
              <a:rPr lang="en-US" dirty="0"/>
              <a:t>Discrete Data</a:t>
            </a:r>
          </a:p>
          <a:p>
            <a:r>
              <a:rPr lang="en-US" dirty="0"/>
              <a:t>Independence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253CC3-225C-41E5-9CC6-EB4AD39AA0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12014"/>
          <a:stretch/>
        </p:blipFill>
        <p:spPr>
          <a:xfrm>
            <a:off x="4901817" y="1873800"/>
            <a:ext cx="7070218" cy="3110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80B0901-604D-4BA4-AF5D-67CB4F5EB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11242" y="2638043"/>
            <a:ext cx="496200" cy="4962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8BE9ECA4-BD7C-4B66-BDE7-474DC2940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11242" y="3288310"/>
            <a:ext cx="496200" cy="496200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E8E5BCFB-0BDB-4567-A91E-C92E73240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04983" y="3944001"/>
            <a:ext cx="496200" cy="49620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08B7D5B6-0BB7-4E66-8376-3621EB8B9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545648" y="4578017"/>
            <a:ext cx="427387" cy="4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64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D223-190C-4BFF-A49F-88CA5EF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dirty="0"/>
              <a:t>What to Do?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7311653-CA1C-4366-AF7B-2E9767F1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5999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person, baby, indoor, boy&#10;&#10;Description automatically generated">
            <a:extLst>
              <a:ext uri="{FF2B5EF4-FFF2-40B4-BE49-F238E27FC236}">
                <a16:creationId xmlns:a16="http://schemas.microsoft.com/office/drawing/2014/main" id="{84AA638E-52A7-48E4-B93D-12B5CA894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12170" y="142788"/>
            <a:ext cx="1839034" cy="16735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2007B-3386-45CF-989A-808EAECE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dirty="0"/>
              <a:t>Non-Random Variation</a:t>
            </a:r>
          </a:p>
          <a:p>
            <a:r>
              <a:rPr lang="en-US" dirty="0"/>
              <a:t>Try to measure with a moving range?</a:t>
            </a:r>
          </a:p>
          <a:p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CABF795-F18F-494E-BBDE-C1415B786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close up of a street sign on a pole&#10;&#10;Description automatically generated">
            <a:extLst>
              <a:ext uri="{FF2B5EF4-FFF2-40B4-BE49-F238E27FC236}">
                <a16:creationId xmlns:a16="http://schemas.microsoft.com/office/drawing/2014/main" id="{8DF1D856-78CE-4508-BE91-C16DD11C8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46455" y="3996966"/>
            <a:ext cx="2225926" cy="267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7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CB10A-3283-4034-9185-DACF56C4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/>
              <a:t>X Bar and R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24A3-96B5-4DBD-B72B-F83BC408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3"/>
            <a:ext cx="6204984" cy="3386238"/>
          </a:xfrm>
        </p:spPr>
        <p:txBody>
          <a:bodyPr>
            <a:normAutofit/>
          </a:bodyPr>
          <a:lstStyle/>
          <a:p>
            <a:r>
              <a:rPr lang="en-US" sz="3200" dirty="0"/>
              <a:t>Continuous Data</a:t>
            </a:r>
          </a:p>
          <a:p>
            <a:r>
              <a:rPr lang="en-US" sz="3200" dirty="0"/>
              <a:t>Sample size between 2 and 10</a:t>
            </a:r>
          </a:p>
          <a:p>
            <a:r>
              <a:rPr lang="en-US" sz="3200" dirty="0"/>
              <a:t>X Bar charts sample means</a:t>
            </a:r>
          </a:p>
          <a:p>
            <a:r>
              <a:rPr lang="en-US" sz="3200" dirty="0"/>
              <a:t>R Chart displays sample range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8606247-6175-493D-AC96-75078D3CF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07755" y="306909"/>
            <a:ext cx="2286000" cy="2286000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54D6EC-9493-4214-A192-BB49FB2D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56259" y="2828925"/>
            <a:ext cx="3388994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3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owl of food sitting on top of a wooden table&#10;&#10;Description automatically generated">
            <a:extLst>
              <a:ext uri="{FF2B5EF4-FFF2-40B4-BE49-F238E27FC236}">
                <a16:creationId xmlns:a16="http://schemas.microsoft.com/office/drawing/2014/main" id="{1F3F9E46-E761-4C6C-BEC3-CB29CC0602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41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A9946-601D-46DC-861F-71FE857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The Experiement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E36CF-E569-432C-B23D-8F8A33FC6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1.5 cups of Purina kibble</a:t>
            </a:r>
          </a:p>
          <a:p>
            <a:r>
              <a:rPr lang="en-US" dirty="0"/>
              <a:t>Time to clean bowl</a:t>
            </a:r>
          </a:p>
          <a:p>
            <a:r>
              <a:rPr lang="en-US" dirty="0"/>
              <a:t>5 Days</a:t>
            </a:r>
          </a:p>
          <a:p>
            <a:r>
              <a:rPr lang="en-US" dirty="0"/>
              <a:t>2 feedings per day</a:t>
            </a:r>
          </a:p>
        </p:txBody>
      </p:sp>
    </p:spTree>
    <p:extLst>
      <p:ext uri="{BB962C8B-B14F-4D97-AF65-F5344CB8AC3E}">
        <p14:creationId xmlns:p14="http://schemas.microsoft.com/office/powerpoint/2010/main" val="4248231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73AD5F-A34C-432F-97AB-C8957601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Important Factors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B66C0E-C439-4A11-9ACC-BAE1F2880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79018"/>
            <a:ext cx="5314543" cy="42801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Mean time to finish food – </a:t>
            </a:r>
            <a:r>
              <a:rPr lang="en-US" dirty="0" err="1"/>
              <a:t>Xbar</a:t>
            </a:r>
            <a:endParaRPr lang="en-US" dirty="0"/>
          </a:p>
          <a:p>
            <a:r>
              <a:rPr lang="en-US" dirty="0"/>
              <a:t>UCL and LCL for </a:t>
            </a:r>
            <a:r>
              <a:rPr lang="en-US" dirty="0" err="1"/>
              <a:t>Xbar</a:t>
            </a:r>
            <a:r>
              <a:rPr lang="en-US" dirty="0"/>
              <a:t> chart</a:t>
            </a:r>
          </a:p>
          <a:p>
            <a:pPr lvl="1"/>
            <a:r>
              <a:rPr lang="en-US" sz="2800" dirty="0"/>
              <a:t>UCL = </a:t>
            </a:r>
            <a:r>
              <a:rPr lang="en-US" sz="2800" dirty="0" err="1"/>
              <a:t>Xbar</a:t>
            </a:r>
            <a:r>
              <a:rPr lang="en-US" sz="2800" dirty="0"/>
              <a:t> + 1.880*</a:t>
            </a:r>
            <a:r>
              <a:rPr lang="en-US" sz="2800" dirty="0" err="1"/>
              <a:t>Xbar</a:t>
            </a:r>
            <a:endParaRPr lang="en-US" sz="2800" dirty="0"/>
          </a:p>
          <a:p>
            <a:pPr lvl="1"/>
            <a:r>
              <a:rPr lang="en-US" sz="2800" dirty="0"/>
              <a:t>LCL = </a:t>
            </a:r>
            <a:r>
              <a:rPr lang="en-US" sz="2800" dirty="0" err="1"/>
              <a:t>Xbar</a:t>
            </a:r>
            <a:r>
              <a:rPr lang="en-US" sz="2800" dirty="0"/>
              <a:t> – 1.880*</a:t>
            </a:r>
            <a:r>
              <a:rPr lang="en-US" sz="2800" dirty="0" err="1"/>
              <a:t>Xbar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dirty="0"/>
              <a:t>Mean sample range for R Chart</a:t>
            </a:r>
          </a:p>
          <a:p>
            <a:r>
              <a:rPr lang="en-US" dirty="0"/>
              <a:t>UCL and LCL for R chart</a:t>
            </a:r>
          </a:p>
          <a:p>
            <a:pPr lvl="1"/>
            <a:r>
              <a:rPr lang="en-US" sz="2800" dirty="0"/>
              <a:t>UCL = mean*3.267</a:t>
            </a:r>
          </a:p>
          <a:p>
            <a:pPr lvl="1"/>
            <a:r>
              <a:rPr lang="en-US" sz="2800" dirty="0"/>
              <a:t>LCL = mean*0</a:t>
            </a:r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183FD29E-AD93-4E9E-BB05-9F2E82A1FC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693" r="15742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5243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C6A4-A2EE-4E33-90FF-C72E2EED7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Subject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E888E7-CACA-4EA5-9F8E-24AF394F8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Name: Laila</a:t>
            </a:r>
          </a:p>
          <a:p>
            <a:r>
              <a:rPr lang="en-US" sz="3200" dirty="0"/>
              <a:t>Age: 2</a:t>
            </a:r>
          </a:p>
          <a:p>
            <a:r>
              <a:rPr lang="en-US" sz="3200" dirty="0"/>
              <a:t>Weight: 55lbs</a:t>
            </a:r>
          </a:p>
          <a:p>
            <a:r>
              <a:rPr lang="en-US" sz="3200" dirty="0"/>
              <a:t>Lust for life</a:t>
            </a:r>
          </a:p>
          <a:p>
            <a:r>
              <a:rPr lang="en-US" sz="3200" dirty="0"/>
              <a:t>Avid eater</a:t>
            </a:r>
          </a:p>
          <a:p>
            <a:pPr marL="0"/>
            <a:endParaRPr lang="en-US" sz="3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black cat sitting on a table&#10;&#10;Description automatically generated">
            <a:extLst>
              <a:ext uri="{FF2B5EF4-FFF2-40B4-BE49-F238E27FC236}">
                <a16:creationId xmlns:a16="http://schemas.microsoft.com/office/drawing/2014/main" id="{A53AB636-3519-4C0E-A6FC-EA0706E2AD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2" b="22786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256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3F2D-8A8E-467F-A17E-EF7F3769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6E19-68EB-4C14-83BA-C973642B91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2" y="2871982"/>
            <a:ext cx="6382657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2 data sets</a:t>
            </a:r>
          </a:p>
          <a:p>
            <a:r>
              <a:rPr lang="en-US" sz="3200" dirty="0"/>
              <a:t>Control Charts</a:t>
            </a:r>
          </a:p>
          <a:p>
            <a:pPr lvl="1"/>
            <a:r>
              <a:rPr lang="en-US" sz="2800" dirty="0"/>
              <a:t>P-Chart</a:t>
            </a:r>
          </a:p>
          <a:p>
            <a:pPr lvl="1"/>
            <a:r>
              <a:rPr lang="en-US" sz="2800" dirty="0"/>
              <a:t>X-Bar and R Chart</a:t>
            </a:r>
          </a:p>
          <a:p>
            <a:r>
              <a:rPr lang="en-US" sz="3200" dirty="0"/>
              <a:t>Discuss sources of variation</a:t>
            </a:r>
          </a:p>
          <a:p>
            <a:r>
              <a:rPr lang="en-US" sz="3200" dirty="0"/>
              <a:t>Q&amp;A Session</a:t>
            </a:r>
          </a:p>
          <a:p>
            <a:endParaRPr lang="en-US" sz="3600" dirty="0"/>
          </a:p>
          <a:p>
            <a:pPr lvl="1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61F41-2512-4D86-9D65-C2142795C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65" r="-4" b="1693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C443145-BB68-4B97-92F9-72DE216418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1510" r="1" b="7401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2729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4DEDE2-46C4-493F-8DBA-DF865F242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4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12BA8E-1F66-4B83-80A2-F34B52777C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83E71-1FC1-4869-9D02-499D9C05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73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7C204-B59F-4DB2-8727-3B3255AC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2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15FFB5-7E66-42F1-AAC7-862DA4250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5DAAFFA-E9F1-499C-8C47-C760D0B8FFD8}"/>
              </a:ext>
            </a:extLst>
          </p:cNvPr>
          <p:cNvSpPr txBox="1">
            <a:spLocks/>
          </p:cNvSpPr>
          <p:nvPr/>
        </p:nvSpPr>
        <p:spPr>
          <a:xfrm>
            <a:off x="903000" y="1660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FC4D4C-60B3-4CDA-9055-EAAF16BF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21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DB62CA-CE21-45C6-BDFE-137F5CD3A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" r="1061"/>
          <a:stretch/>
        </p:blipFill>
        <p:spPr>
          <a:xfrm>
            <a:off x="1493750" y="208800"/>
            <a:ext cx="9262041" cy="41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B10668-4A50-45A5-BA26-B540D376E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"/>
          <a:stretch/>
        </p:blipFill>
        <p:spPr>
          <a:xfrm>
            <a:off x="1549593" y="3795045"/>
            <a:ext cx="9137019" cy="291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70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dog&#10;&#10;Description automatically generated">
            <a:extLst>
              <a:ext uri="{FF2B5EF4-FFF2-40B4-BE49-F238E27FC236}">
                <a16:creationId xmlns:a16="http://schemas.microsoft.com/office/drawing/2014/main" id="{E2744F8A-9E1A-4D16-8492-D188304D3C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3FB04-6D3F-447E-854A-2839E437B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Results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9813C-1556-490F-B4D2-B48C3277F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Variance shows no obvious trends</a:t>
            </a:r>
          </a:p>
          <a:p>
            <a:pPr lvl="1"/>
            <a:r>
              <a:rPr lang="en-US" dirty="0"/>
              <a:t>Unexplainable</a:t>
            </a:r>
          </a:p>
          <a:p>
            <a:r>
              <a:rPr lang="en-US" sz="2400" dirty="0"/>
              <a:t>Process is in Control</a:t>
            </a:r>
          </a:p>
        </p:txBody>
      </p:sp>
    </p:spTree>
    <p:extLst>
      <p:ext uri="{BB962C8B-B14F-4D97-AF65-F5344CB8AC3E}">
        <p14:creationId xmlns:p14="http://schemas.microsoft.com/office/powerpoint/2010/main" val="250350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og wearing a costume&#10;&#10;Description automatically generated">
            <a:extLst>
              <a:ext uri="{FF2B5EF4-FFF2-40B4-BE49-F238E27FC236}">
                <a16:creationId xmlns:a16="http://schemas.microsoft.com/office/drawing/2014/main" id="{1295546A-AE47-4624-8A04-7C7E96388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0822"/>
          <a:stretch/>
        </p:blipFill>
        <p:spPr>
          <a:xfrm>
            <a:off x="20" y="10"/>
            <a:ext cx="4635480" cy="3428986"/>
          </a:xfrm>
          <a:prstGeom prst="rect">
            <a:avLst/>
          </a:prstGeom>
        </p:spPr>
      </p:pic>
      <p:pic>
        <p:nvPicPr>
          <p:cNvPr id="11" name="Picture 10" descr="A small dog playing with a toy&#10;&#10;Description automatically generated">
            <a:extLst>
              <a:ext uri="{FF2B5EF4-FFF2-40B4-BE49-F238E27FC236}">
                <a16:creationId xmlns:a16="http://schemas.microsoft.com/office/drawing/2014/main" id="{2B03FBB0-E9E5-42E4-8C9C-B58144B68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5" r="3" b="34937"/>
          <a:stretch/>
        </p:blipFill>
        <p:spPr>
          <a:xfrm>
            <a:off x="20" y="3428999"/>
            <a:ext cx="4654276" cy="3428999"/>
          </a:xfrm>
          <a:prstGeom prst="rect">
            <a:avLst/>
          </a:prstGeom>
        </p:spPr>
      </p:pic>
      <p:pic>
        <p:nvPicPr>
          <p:cNvPr id="5" name="Picture 4" descr="A black dog lying on a bed&#10;&#10;Description automatically generated">
            <a:extLst>
              <a:ext uri="{FF2B5EF4-FFF2-40B4-BE49-F238E27FC236}">
                <a16:creationId xmlns:a16="http://schemas.microsoft.com/office/drawing/2014/main" id="{F7CD50C4-8F40-4AAE-8BE1-24B14A7BCE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9951"/>
          <a:stretch/>
        </p:blipFill>
        <p:spPr>
          <a:xfrm>
            <a:off x="4654295" y="10"/>
            <a:ext cx="7537704" cy="4526265"/>
          </a:xfrm>
          <a:prstGeom prst="rect">
            <a:avLst/>
          </a:prstGeom>
        </p:spPr>
      </p:pic>
      <p:pic>
        <p:nvPicPr>
          <p:cNvPr id="3" name="Picture 2" descr="A black dog lying on a bed&#10;&#10;Description automatically generated">
            <a:extLst>
              <a:ext uri="{FF2B5EF4-FFF2-40B4-BE49-F238E27FC236}">
                <a16:creationId xmlns:a16="http://schemas.microsoft.com/office/drawing/2014/main" id="{9449645C-FC1A-40D3-85E0-264F9786D1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" r="-6" b="3829"/>
          <a:stretch/>
        </p:blipFill>
        <p:spPr>
          <a:xfrm>
            <a:off x="4693920" y="4526276"/>
            <a:ext cx="2472942" cy="233172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FCD9506-7D13-4435-85CE-91C78F60B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6864" y="4526275"/>
            <a:ext cx="0" cy="2331725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large black dog standing on the floor&#10;&#10;Description automatically generated">
            <a:extLst>
              <a:ext uri="{FF2B5EF4-FFF2-40B4-BE49-F238E27FC236}">
                <a16:creationId xmlns:a16="http://schemas.microsoft.com/office/drawing/2014/main" id="{AA0B72B8-35CC-4CB8-A1BB-8BF642B0E0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5705"/>
          <a:stretch/>
        </p:blipFill>
        <p:spPr>
          <a:xfrm>
            <a:off x="7206488" y="4526276"/>
            <a:ext cx="2472942" cy="233172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3C5E11-2CF0-4625-B686-BBC822C67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79432" y="4526275"/>
            <a:ext cx="0" cy="2331725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dog standing in the snow&#10;&#10;Description automatically generated">
            <a:extLst>
              <a:ext uri="{FF2B5EF4-FFF2-40B4-BE49-F238E27FC236}">
                <a16:creationId xmlns:a16="http://schemas.microsoft.com/office/drawing/2014/main" id="{99B9A68A-37B4-4545-A621-38BD5B7B7E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1" r="-6" b="-6"/>
          <a:stretch/>
        </p:blipFill>
        <p:spPr>
          <a:xfrm>
            <a:off x="9719054" y="4526274"/>
            <a:ext cx="2472939" cy="2331726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C42060-C51A-4747-8EF1-1ECC341A6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8403336" y="777240"/>
            <a:ext cx="0" cy="7498080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DCBCE9-1F58-407A-ADB9-78411AAEB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0"/>
            <a:ext cx="0" cy="6858000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6CCF9C6-EE24-4435-BE37-FF68188A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2308860" y="1120141"/>
            <a:ext cx="0" cy="4617720"/>
          </a:xfrm>
          <a:prstGeom prst="line">
            <a:avLst/>
          </a:prstGeom>
          <a:ln w="635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295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B8B68B-F139-416D-A754-037280345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462A156-7A48-4CD7-B6A3-D96FA1046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60471" y="2426818"/>
            <a:ext cx="3198109" cy="39976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E55604E-278A-451B-99DF-7904366DD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07940" y="2426818"/>
            <a:ext cx="53301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41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E130-1A72-44CC-BC93-8CFE7BF6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E863F-93F7-493D-9FBA-755AE0AA9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Presentation, data sets and code available on </a:t>
            </a:r>
            <a:r>
              <a:rPr lang="en-US" sz="3200" dirty="0" err="1"/>
              <a:t>github</a:t>
            </a:r>
            <a:endParaRPr lang="en-US" sz="3200" dirty="0"/>
          </a:p>
          <a:p>
            <a:r>
              <a:rPr lang="en-US" sz="3200" dirty="0">
                <a:hlinkClick r:id="rId2"/>
              </a:rPr>
              <a:t>https://github.com/brianjcurryjr/CHOP</a:t>
            </a:r>
            <a:endParaRPr lang="en-US" sz="3200" dirty="0"/>
          </a:p>
        </p:txBody>
      </p:sp>
      <p:sp>
        <p:nvSpPr>
          <p:cNvPr id="24" name="Oval 16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0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B5A56E-9FDD-4C6F-A781-F076FBCE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50774" y="333537"/>
            <a:ext cx="3028386" cy="228075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8065C7C-8185-4C5B-B4F5-41AB60E06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69366" y="3581693"/>
            <a:ext cx="1741359" cy="1349553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CEAF9E-51F2-4179-906A-A98CCC6F65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582150" y="4966806"/>
            <a:ext cx="2407535" cy="16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37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12757-F576-4BB3-85FE-C7760B27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P-Charts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BFCC-1DFD-4E20-9DCA-20A878069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Binary Outcomes</a:t>
            </a:r>
          </a:p>
          <a:p>
            <a:r>
              <a:rPr lang="en-US" sz="2400" dirty="0"/>
              <a:t>Sample size not constant</a:t>
            </a:r>
          </a:p>
          <a:p>
            <a:r>
              <a:rPr lang="en-US" sz="2400" dirty="0"/>
              <a:t>Discrete Data</a:t>
            </a:r>
          </a:p>
          <a:p>
            <a:r>
              <a:rPr lang="en-US" sz="2400" dirty="0"/>
              <a:t>Independence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05E075D-0B40-4CD4-A252-218CDDB493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534" r="3625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1658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007B1-F9E0-4110-91D4-80B0BBB2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Goldeneye for Nintendo 64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253DC-208D-4C7F-853A-AE9E4D8E2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Released in 1997</a:t>
            </a:r>
          </a:p>
          <a:p>
            <a:r>
              <a:rPr lang="en-US" dirty="0"/>
              <a:t>18 missions</a:t>
            </a:r>
          </a:p>
          <a:p>
            <a:r>
              <a:rPr lang="en-US" dirty="0"/>
              <a:t>3 level difficulties</a:t>
            </a:r>
          </a:p>
          <a:p>
            <a:pPr lvl="1"/>
            <a:r>
              <a:rPr lang="en-US" sz="2800" dirty="0"/>
              <a:t>Agent</a:t>
            </a:r>
          </a:p>
          <a:p>
            <a:pPr lvl="1"/>
            <a:r>
              <a:rPr lang="en-US" sz="2800" dirty="0"/>
              <a:t>Secret Agent</a:t>
            </a:r>
          </a:p>
          <a:p>
            <a:pPr lvl="1"/>
            <a:r>
              <a:rPr lang="en-US" sz="2800" dirty="0"/>
              <a:t>00 Agent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D00743-5565-44C9-B41E-65EE9A1BD2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8" r="19168"/>
          <a:stretch/>
        </p:blipFill>
        <p:spPr bwMode="auto"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20200202_093753">
            <a:hlinkClick r:id="" action="ppaction://media"/>
            <a:extLst>
              <a:ext uri="{FF2B5EF4-FFF2-40B4-BE49-F238E27FC236}">
                <a16:creationId xmlns:a16="http://schemas.microsoft.com/office/drawing/2014/main" id="{C6C049AE-5E44-4277-8C8E-08E839286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40628" y="2933288"/>
            <a:ext cx="347663" cy="3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82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BBEBD-C703-4BB9-A1EE-B789CE8DB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007B1-F9E0-4110-91D4-80B0BBB2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The Mission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23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A989-FF63-44B9-A193-555A9A18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51AD8-0549-455D-A421-CD4920B4E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2" y="2871982"/>
            <a:ext cx="6382657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10 “Sessions” of grouped attempts</a:t>
            </a:r>
          </a:p>
          <a:p>
            <a:r>
              <a:rPr lang="en-US" sz="3200" dirty="0"/>
              <a:t>Random attempt allocation</a:t>
            </a:r>
          </a:p>
          <a:p>
            <a:r>
              <a:rPr lang="en-US" sz="3200" dirty="0"/>
              <a:t>Binary Outcome</a:t>
            </a:r>
          </a:p>
          <a:p>
            <a:r>
              <a:rPr lang="en-US" sz="3200" dirty="0"/>
              <a:t>Measuring success rate per session </a:t>
            </a:r>
          </a:p>
          <a:p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445B8C-D724-4F73-AB77-3CCE4E822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20963"/>
            <a:ext cx="4657345" cy="6816065"/>
          </a:xfrm>
          <a:prstGeom prst="rect">
            <a:avLst/>
          </a:prstGeom>
          <a:solidFill>
            <a:schemeClr val="bg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71F4BD3-63F2-4F2F-B64F-700EF447D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73882" y="358876"/>
            <a:ext cx="3996386" cy="27475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905336-A7CD-4C75-9E77-C704674F4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73347" y="34290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130B6E-FF92-476E-9512-AAB98D914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59348" y="3735414"/>
            <a:ext cx="1625454" cy="27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5125B-3A9A-438E-A4C8-A0F06825A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Factors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B03A9-4CF3-4D60-AA58-4D5148D3A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481" r="-4" b="8365"/>
          <a:stretch/>
        </p:blipFill>
        <p:spPr>
          <a:xfrm>
            <a:off x="6355999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E2C0C5-ADB6-4964-B689-EFEA4F9BB8F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05543" y="2871982"/>
                <a:ext cx="5272888" cy="318168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400" dirty="0"/>
                  <a:t>Mean success rate </a:t>
                </a:r>
              </a:p>
              <a:p>
                <a:pPr lvl="1"/>
                <a:r>
                  <a:rPr lang="en-US" dirty="0"/>
                  <a:t># of wins / # of attempts</a:t>
                </a:r>
              </a:p>
              <a:p>
                <a:r>
                  <a:rPr lang="en-US" sz="2400" dirty="0"/>
                  <a:t>Confidence bounds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±3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acc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sz="2400" dirty="0"/>
                  <a:t>Success rate per session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E2C0C5-ADB6-4964-B689-EFEA4F9BB8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05543" y="2871982"/>
                <a:ext cx="5272888" cy="3181684"/>
              </a:xfrm>
              <a:blipFill>
                <a:blip r:embed="rId4"/>
                <a:stretch>
                  <a:fillRect l="-1503" t="-2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icture containing measure, object, indoor, sitting&#10;&#10;Description automatically generated">
            <a:extLst>
              <a:ext uri="{FF2B5EF4-FFF2-40B4-BE49-F238E27FC236}">
                <a16:creationId xmlns:a16="http://schemas.microsoft.com/office/drawing/2014/main" id="{1F8673F2-C207-4B61-A7E5-4E9705AFE0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0354" r="4928" b="3"/>
          <a:stretch/>
        </p:blipFill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7246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5B8E2-6C36-4121-849A-5F969073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Confidence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A7FA-3F80-49B3-A348-2D47A23DB3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Confidence Bounds must be between 0 and 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41395B-A945-41A7-B005-41F10D454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6131"/>
          <a:stretch/>
        </p:blipFill>
        <p:spPr>
          <a:xfrm>
            <a:off x="5305978" y="492573"/>
            <a:ext cx="6249232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3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5623A05-4A06-495F-872F-93ADA068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345"/>
            <a:ext cx="12192000" cy="52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4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352</Words>
  <Application>Microsoft Office PowerPoint</Application>
  <PresentationFormat>Widescreen</PresentationFormat>
  <Paragraphs>155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Century Schoolbook</vt:lpstr>
      <vt:lpstr>Wingdings 2</vt:lpstr>
      <vt:lpstr>Office Theme</vt:lpstr>
      <vt:lpstr>View</vt:lpstr>
      <vt:lpstr>Statistical Process Control</vt:lpstr>
      <vt:lpstr>Presentation Outline</vt:lpstr>
      <vt:lpstr>P-Charts</vt:lpstr>
      <vt:lpstr>Goldeneye for Nintendo 64</vt:lpstr>
      <vt:lpstr>The Mission</vt:lpstr>
      <vt:lpstr>The Experiment</vt:lpstr>
      <vt:lpstr>Important Factors</vt:lpstr>
      <vt:lpstr>Confidence Bounds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What to Do?</vt:lpstr>
      <vt:lpstr>X Bar and R Chart</vt:lpstr>
      <vt:lpstr>The Experiement</vt:lpstr>
      <vt:lpstr>Important Factors</vt:lpstr>
      <vt:lpstr>The Subject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Process Control</dc:title>
  <dc:creator>Curry,Brian</dc:creator>
  <cp:lastModifiedBy>Curry,Brian</cp:lastModifiedBy>
  <cp:revision>2</cp:revision>
  <dcterms:created xsi:type="dcterms:W3CDTF">2020-02-03T03:07:24Z</dcterms:created>
  <dcterms:modified xsi:type="dcterms:W3CDTF">2020-02-03T12:07:55Z</dcterms:modified>
</cp:coreProperties>
</file>